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5" r:id="rId4"/>
    <p:sldId id="292" r:id="rId5"/>
    <p:sldId id="293" r:id="rId6"/>
    <p:sldId id="266" r:id="rId7"/>
    <p:sldId id="267" r:id="rId8"/>
    <p:sldId id="270" r:id="rId9"/>
    <p:sldId id="268" r:id="rId10"/>
    <p:sldId id="269" r:id="rId11"/>
    <p:sldId id="271" r:id="rId12"/>
    <p:sldId id="272" r:id="rId13"/>
    <p:sldId id="273" r:id="rId14"/>
    <p:sldId id="274" r:id="rId15"/>
    <p:sldId id="278" r:id="rId16"/>
    <p:sldId id="276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85" r:id="rId26"/>
    <p:sldId id="286" r:id="rId27"/>
    <p:sldId id="258" r:id="rId28"/>
    <p:sldId id="259" r:id="rId29"/>
    <p:sldId id="261" r:id="rId30"/>
    <p:sldId id="262" r:id="rId31"/>
    <p:sldId id="263" r:id="rId32"/>
    <p:sldId id="288" r:id="rId33"/>
    <p:sldId id="264" r:id="rId34"/>
    <p:sldId id="289" r:id="rId35"/>
    <p:sldId id="290" r:id="rId36"/>
    <p:sldId id="291" r:id="rId37"/>
    <p:sldId id="294" r:id="rId38"/>
    <p:sldId id="260" r:id="rId3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5064" autoAdjust="0"/>
  </p:normalViewPr>
  <p:slideViewPr>
    <p:cSldViewPr snapToGrid="0">
      <p:cViewPr varScale="1">
        <p:scale>
          <a:sx n="88" d="100"/>
          <a:sy n="88" d="100"/>
        </p:scale>
        <p:origin x="65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BB76C-C482-4893-92A8-3F3FF4F9FD03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A51A3-E0BF-4D0E-AEB1-A329332218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4575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A51A3-E0BF-4D0E-AEB1-A3293322181B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392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23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27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82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292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8046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8744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96404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03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593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0202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640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F49CD-F19E-4D09-8B3C-8A2F4E21A4F5}" type="datetimeFigureOut">
              <a:rPr lang="es-PE" smtClean="0"/>
              <a:t>11/05/2017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95BD-51E1-4B89-B24A-C9B83FE8B8B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4562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mp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1.wdp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reactkungfu.com/2015/10/the-difference-between-virtual-dom-and-d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1676984"/>
            <a:ext cx="9144000" cy="5000541"/>
          </a:xfrm>
        </p:spPr>
        <p:txBody>
          <a:bodyPr>
            <a:normAutofit fontScale="92500" lnSpcReduction="10000"/>
          </a:bodyPr>
          <a:lstStyle/>
          <a:p>
            <a:r>
              <a:rPr lang="es-PE" sz="2800" b="1" dirty="0"/>
              <a:t>Tema de investigación:</a:t>
            </a:r>
          </a:p>
          <a:p>
            <a:r>
              <a:rPr lang="es-PE" sz="2800" dirty="0" err="1"/>
              <a:t>ReactJS</a:t>
            </a:r>
            <a:endParaRPr lang="es-PE" sz="2800" dirty="0"/>
          </a:p>
          <a:p>
            <a:r>
              <a:rPr lang="es-PE" sz="2800" b="1" dirty="0"/>
              <a:t>Profesor:</a:t>
            </a:r>
          </a:p>
          <a:p>
            <a:r>
              <a:rPr lang="es-PE" sz="2800" dirty="0"/>
              <a:t>Gustavo coronel</a:t>
            </a:r>
          </a:p>
          <a:p>
            <a:r>
              <a:rPr lang="es-PE" sz="2800" b="1" dirty="0"/>
              <a:t>Integrantes:</a:t>
            </a:r>
          </a:p>
          <a:p>
            <a:r>
              <a:rPr lang="es-PE" sz="2800" dirty="0"/>
              <a:t>Valverde </a:t>
            </a:r>
            <a:r>
              <a:rPr lang="es-PE" sz="2800" dirty="0" err="1"/>
              <a:t>Valverde</a:t>
            </a:r>
            <a:r>
              <a:rPr lang="es-PE" sz="2800" dirty="0"/>
              <a:t> Frank</a:t>
            </a:r>
          </a:p>
          <a:p>
            <a:r>
              <a:rPr lang="es-PE" sz="2800" dirty="0"/>
              <a:t>Hillary </a:t>
            </a:r>
            <a:r>
              <a:rPr lang="es-PE" sz="2800" dirty="0" err="1"/>
              <a:t>chanamot</a:t>
            </a:r>
            <a:endParaRPr lang="es-PE" sz="2800" dirty="0"/>
          </a:p>
          <a:p>
            <a:r>
              <a:rPr lang="es-PE" sz="2800" dirty="0"/>
              <a:t>Soto </a:t>
            </a:r>
            <a:r>
              <a:rPr lang="es-PE" sz="2800" dirty="0" err="1"/>
              <a:t>Soto</a:t>
            </a:r>
            <a:r>
              <a:rPr lang="es-PE" sz="2800" dirty="0"/>
              <a:t> </a:t>
            </a:r>
            <a:r>
              <a:rPr lang="es-PE" sz="2800" dirty="0" err="1" smtClean="0"/>
              <a:t>Yohn</a:t>
            </a:r>
            <a:endParaRPr lang="es-PE" sz="2800" dirty="0" smtClean="0"/>
          </a:p>
          <a:p>
            <a:r>
              <a:rPr lang="es-PE" sz="2800" smtClean="0"/>
              <a:t>Soriano Miguel</a:t>
            </a:r>
            <a:endParaRPr lang="es-PE" sz="2800" dirty="0"/>
          </a:p>
          <a:p>
            <a:endParaRPr lang="es-PE" dirty="0"/>
          </a:p>
          <a:p>
            <a:r>
              <a:rPr lang="es-PE" b="1" dirty="0"/>
              <a:t>LIMA 2017</a:t>
            </a:r>
          </a:p>
        </p:txBody>
      </p:sp>
      <p:pic>
        <p:nvPicPr>
          <p:cNvPr id="2050" name="Picture 2" descr="http://www.uch.edu.pe/feduch/img/logoU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790" y="112880"/>
            <a:ext cx="6062419" cy="156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para react logo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-11657" r="59509" b="11657"/>
          <a:stretch/>
        </p:blipFill>
        <p:spPr bwMode="auto">
          <a:xfrm>
            <a:off x="0" y="2763837"/>
            <a:ext cx="3412670" cy="409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react logo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-11657" r="59509" b="11657"/>
          <a:stretch/>
        </p:blipFill>
        <p:spPr bwMode="auto">
          <a:xfrm rot="10800000">
            <a:off x="8779330" y="0"/>
            <a:ext cx="3412670" cy="409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25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0" y="790608"/>
            <a:ext cx="12199619" cy="6067392"/>
            <a:chOff x="0" y="431481"/>
            <a:chExt cx="12199619" cy="6067392"/>
          </a:xfrm>
        </p:grpSpPr>
        <p:pic>
          <p:nvPicPr>
            <p:cNvPr id="5" name="Imagen 4" descr="Recorte de pantall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31481"/>
              <a:ext cx="6196807" cy="2978967"/>
            </a:xfrm>
            <a:prstGeom prst="rect">
              <a:avLst/>
            </a:prstGeom>
          </p:spPr>
        </p:pic>
        <p:pic>
          <p:nvPicPr>
            <p:cNvPr id="7" name="Imagen 6" descr="Recorte de pantal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"/>
            <a:stretch/>
          </p:blipFill>
          <p:spPr>
            <a:xfrm>
              <a:off x="6196808" y="431481"/>
              <a:ext cx="5995193" cy="2978967"/>
            </a:xfrm>
            <a:prstGeom prst="rect">
              <a:avLst/>
            </a:prstGeom>
          </p:spPr>
        </p:pic>
        <p:pic>
          <p:nvPicPr>
            <p:cNvPr id="9" name="Imagen 8" descr="Recorte de pantall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10448"/>
              <a:ext cx="6196807" cy="3088425"/>
            </a:xfrm>
            <a:prstGeom prst="rect">
              <a:avLst/>
            </a:prstGeom>
          </p:spPr>
        </p:pic>
        <p:pic>
          <p:nvPicPr>
            <p:cNvPr id="11" name="Imagen 10" descr="Recorte de pantalla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808" y="3410447"/>
              <a:ext cx="5995193" cy="3088426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 flipH="1">
              <a:off x="6189188" y="431481"/>
              <a:ext cx="45719" cy="60673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/>
            <p:cNvSpPr/>
            <p:nvPr/>
          </p:nvSpPr>
          <p:spPr>
            <a:xfrm rot="16200000">
              <a:off x="6070060" y="-2719113"/>
              <a:ext cx="59500" cy="121996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6" name="Rectángulo 15"/>
          <p:cNvSpPr/>
          <p:nvPr/>
        </p:nvSpPr>
        <p:spPr>
          <a:xfrm>
            <a:off x="0" y="0"/>
            <a:ext cx="12192000" cy="7906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800" b="1" dirty="0">
                <a:solidFill>
                  <a:schemeClr val="tx1"/>
                </a:solidFill>
              </a:rPr>
              <a:t>Sin </a:t>
            </a:r>
            <a:r>
              <a:rPr lang="es-PE" sz="4800" b="1" dirty="0" err="1">
                <a:solidFill>
                  <a:schemeClr val="tx1"/>
                </a:solidFill>
              </a:rPr>
              <a:t>React</a:t>
            </a:r>
            <a:endParaRPr lang="es-PE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97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7468"/>
            <a:ext cx="10515600" cy="1325563"/>
          </a:xfrm>
        </p:spPr>
        <p:txBody>
          <a:bodyPr/>
          <a:lstStyle/>
          <a:p>
            <a:endParaRPr lang="es-PE" dirty="0"/>
          </a:p>
        </p:txBody>
      </p:sp>
      <p:grpSp>
        <p:nvGrpSpPr>
          <p:cNvPr id="22" name="Grupo 21"/>
          <p:cNvGrpSpPr/>
          <p:nvPr/>
        </p:nvGrpSpPr>
        <p:grpSpPr>
          <a:xfrm>
            <a:off x="6095999" y="602343"/>
            <a:ext cx="6096001" cy="6255657"/>
            <a:chOff x="6095999" y="333829"/>
            <a:chExt cx="6096001" cy="6255657"/>
          </a:xfrm>
        </p:grpSpPr>
        <p:pic>
          <p:nvPicPr>
            <p:cNvPr id="9" name="Imagen 8" descr="Recorte de pantall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33829"/>
              <a:ext cx="6096000" cy="3049702"/>
            </a:xfrm>
            <a:prstGeom prst="rect">
              <a:avLst/>
            </a:prstGeom>
          </p:spPr>
        </p:pic>
        <p:pic>
          <p:nvPicPr>
            <p:cNvPr id="15" name="Imagen 14" descr="Recorte de pantall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3383529"/>
              <a:ext cx="6076095" cy="3205957"/>
            </a:xfrm>
            <a:prstGeom prst="rect">
              <a:avLst/>
            </a:prstGeom>
          </p:spPr>
        </p:pic>
      </p:grpSp>
      <p:grpSp>
        <p:nvGrpSpPr>
          <p:cNvPr id="21" name="Grupo 20"/>
          <p:cNvGrpSpPr/>
          <p:nvPr/>
        </p:nvGrpSpPr>
        <p:grpSpPr>
          <a:xfrm>
            <a:off x="0" y="602343"/>
            <a:ext cx="6201793" cy="6255657"/>
            <a:chOff x="0" y="333829"/>
            <a:chExt cx="6201793" cy="6255657"/>
          </a:xfrm>
        </p:grpSpPr>
        <p:pic>
          <p:nvPicPr>
            <p:cNvPr id="7" name="Imagen 6" descr="Recorte de pantalla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3829"/>
              <a:ext cx="6201793" cy="3049702"/>
            </a:xfrm>
            <a:prstGeom prst="rect">
              <a:avLst/>
            </a:prstGeom>
          </p:spPr>
        </p:pic>
        <p:pic>
          <p:nvPicPr>
            <p:cNvPr id="13" name="Imagen 12" descr="Recorte de pantall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3530"/>
              <a:ext cx="6096000" cy="3205956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1175655" y="2801260"/>
              <a:ext cx="1741715" cy="46615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000" b="1" dirty="0">
                  <a:solidFill>
                    <a:schemeClr val="tx1"/>
                  </a:solidFill>
                </a:rPr>
                <a:t>Virtual DOM</a:t>
              </a: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170758" y="2801261"/>
              <a:ext cx="1741715" cy="46615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000" b="1" dirty="0">
                  <a:solidFill>
                    <a:schemeClr val="tx1"/>
                  </a:solidFill>
                </a:rPr>
                <a:t>DOM real</a:t>
              </a:r>
            </a:p>
          </p:txBody>
        </p:sp>
        <p:sp>
          <p:nvSpPr>
            <p:cNvPr id="19" name="Rectángulo 18"/>
            <p:cNvSpPr/>
            <p:nvPr/>
          </p:nvSpPr>
          <p:spPr>
            <a:xfrm flipH="1">
              <a:off x="6083293" y="434313"/>
              <a:ext cx="45719" cy="60673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0" name="Rectángulo 19"/>
          <p:cNvSpPr/>
          <p:nvPr/>
        </p:nvSpPr>
        <p:spPr>
          <a:xfrm rot="16200000">
            <a:off x="6024002" y="-2401710"/>
            <a:ext cx="45719" cy="12093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 22"/>
          <p:cNvSpPr/>
          <p:nvPr/>
        </p:nvSpPr>
        <p:spPr>
          <a:xfrm>
            <a:off x="0" y="0"/>
            <a:ext cx="12192000" cy="7906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800" b="1" dirty="0">
                <a:solidFill>
                  <a:schemeClr val="tx1"/>
                </a:solidFill>
              </a:rPr>
              <a:t>Virtual DOM con </a:t>
            </a:r>
            <a:r>
              <a:rPr lang="es-PE" sz="4800" b="1" dirty="0" err="1">
                <a:solidFill>
                  <a:schemeClr val="tx1"/>
                </a:solidFill>
              </a:rPr>
              <a:t>React</a:t>
            </a:r>
            <a:endParaRPr lang="es-PE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2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rama de flujo: proceso 5"/>
          <p:cNvSpPr/>
          <p:nvPr/>
        </p:nvSpPr>
        <p:spPr>
          <a:xfrm>
            <a:off x="0" y="1322614"/>
            <a:ext cx="12192000" cy="5535385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7625" y="1567542"/>
            <a:ext cx="11521440" cy="5290457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PE" sz="3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desarrollar crearemos componentes para resolver pequeños problemas, que por ser pequeños son más fáciles de resolver y en adelante son más fáciles de visualizar y comprender. Luego, unos componentes se apoyarán en otros para resolver problemas mayores y al final la aplicación será un conjunto de componentes que trabajan entre sí. Este modelo de trabajo tiene varias ventajas, como la facilidad de mantenimiento, depuración, escalabilidad, etc.</a:t>
            </a:r>
          </a:p>
          <a:p>
            <a:endParaRPr lang="es-PE" sz="4000" b="1" dirty="0">
              <a:solidFill>
                <a:srgbClr val="FFFF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37625" y="256206"/>
            <a:ext cx="103284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5400" b="1" dirty="0">
                <a:latin typeface="Arial" panose="020B0604020202020204" pitchFamily="34" charset="0"/>
                <a:cs typeface="Arial" panose="020B0604020202020204" pitchFamily="34" charset="0"/>
              </a:rPr>
              <a:t>Composición de componentes</a:t>
            </a:r>
            <a:r>
              <a:rPr lang="es-PE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933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upo 1024"/>
          <p:cNvGrpSpPr/>
          <p:nvPr/>
        </p:nvGrpSpPr>
        <p:grpSpPr>
          <a:xfrm>
            <a:off x="252301" y="196839"/>
            <a:ext cx="11577150" cy="6399992"/>
            <a:chOff x="252301" y="196839"/>
            <a:chExt cx="11577150" cy="6399992"/>
          </a:xfrm>
        </p:grpSpPr>
        <p:grpSp>
          <p:nvGrpSpPr>
            <p:cNvPr id="53" name="Grupo 52"/>
            <p:cNvGrpSpPr/>
            <p:nvPr/>
          </p:nvGrpSpPr>
          <p:grpSpPr>
            <a:xfrm>
              <a:off x="252301" y="224167"/>
              <a:ext cx="7442479" cy="6372664"/>
              <a:chOff x="252301" y="224167"/>
              <a:chExt cx="7442479" cy="6372664"/>
            </a:xfrm>
          </p:grpSpPr>
          <p:sp>
            <p:nvSpPr>
              <p:cNvPr id="4" name="Rectángulo 3"/>
              <p:cNvSpPr/>
              <p:nvPr/>
            </p:nvSpPr>
            <p:spPr>
              <a:xfrm>
                <a:off x="252301" y="224167"/>
                <a:ext cx="7442479" cy="6372664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378911" y="335174"/>
                <a:ext cx="3541437" cy="6078777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4029477" y="335174"/>
                <a:ext cx="3522622" cy="6078777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523162" y="500834"/>
                <a:ext cx="3243277" cy="663526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2000" dirty="0">
                    <a:solidFill>
                      <a:schemeClr val="tx1"/>
                    </a:solidFill>
                  </a:rPr>
                  <a:t>Directorio de empleado</a:t>
                </a:r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523162" y="1288626"/>
                <a:ext cx="3243277" cy="663526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523162" y="2120965"/>
                <a:ext cx="3243277" cy="412417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661824" y="2260651"/>
                <a:ext cx="2965952" cy="64820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dirty="0">
                    <a:solidFill>
                      <a:schemeClr val="tx1"/>
                    </a:solidFill>
                  </a:rPr>
                  <a:t>emp01</a:t>
                </a:r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661824" y="3071561"/>
                <a:ext cx="2965952" cy="64820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dirty="0">
                    <a:solidFill>
                      <a:schemeClr val="tx1"/>
                    </a:solidFill>
                  </a:rPr>
                  <a:t>emp02</a:t>
                </a:r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661824" y="3858949"/>
                <a:ext cx="2965952" cy="64820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dirty="0">
                    <a:solidFill>
                      <a:schemeClr val="tx1"/>
                    </a:solidFill>
                  </a:rPr>
                  <a:t>emp03</a:t>
                </a:r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661824" y="4655790"/>
                <a:ext cx="2965952" cy="64820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dirty="0">
                    <a:solidFill>
                      <a:schemeClr val="tx1"/>
                    </a:solidFill>
                  </a:rPr>
                  <a:t>emp04</a:t>
                </a:r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661824" y="5443178"/>
                <a:ext cx="2965952" cy="64820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dirty="0">
                    <a:solidFill>
                      <a:schemeClr val="tx1"/>
                    </a:solidFill>
                  </a:rPr>
                  <a:t>empO5</a:t>
                </a:r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4169149" y="500834"/>
                <a:ext cx="3243277" cy="663526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2000" dirty="0">
                    <a:solidFill>
                      <a:schemeClr val="tx1"/>
                    </a:solidFill>
                  </a:rPr>
                  <a:t>Empleado</a:t>
                </a:r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4169149" y="1275367"/>
                <a:ext cx="3243277" cy="49697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1" name="Elipse 20"/>
              <p:cNvSpPr/>
              <p:nvPr/>
            </p:nvSpPr>
            <p:spPr>
              <a:xfrm>
                <a:off x="800494" y="2324430"/>
                <a:ext cx="493486" cy="52064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1026" name="Picture 2" descr="http://download.seaicons.com/icons/icons8/windows-8/512/Users-Guest-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945" y="2381420"/>
                <a:ext cx="412583" cy="412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Elipse 22"/>
              <p:cNvSpPr/>
              <p:nvPr/>
            </p:nvSpPr>
            <p:spPr>
              <a:xfrm>
                <a:off x="800493" y="3145783"/>
                <a:ext cx="493486" cy="52064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24" name="Picture 2" descr="http://download.seaicons.com/icons/icons8/windows-8/512/Users-Guest-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944" y="3202773"/>
                <a:ext cx="412583" cy="412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Elipse 24"/>
              <p:cNvSpPr/>
              <p:nvPr/>
            </p:nvSpPr>
            <p:spPr>
              <a:xfrm>
                <a:off x="800493" y="3923969"/>
                <a:ext cx="493486" cy="51741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26" name="Picture 2" descr="http://download.seaicons.com/icons/icons8/windows-8/512/Users-Guest-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944" y="3954391"/>
                <a:ext cx="412583" cy="412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Elipse 26"/>
              <p:cNvSpPr/>
              <p:nvPr/>
            </p:nvSpPr>
            <p:spPr>
              <a:xfrm>
                <a:off x="800493" y="5516362"/>
                <a:ext cx="493486" cy="51741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28" name="Picture 2" descr="http://download.seaicons.com/icons/icons8/windows-8/512/Users-Guest-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944" y="5553054"/>
                <a:ext cx="412583" cy="426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Elipse 30"/>
              <p:cNvSpPr/>
              <p:nvPr/>
            </p:nvSpPr>
            <p:spPr>
              <a:xfrm>
                <a:off x="800492" y="4729597"/>
                <a:ext cx="493487" cy="49706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1028" name="Picture 4" descr="Resultado de imagen para usuario icono 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336" y="4758871"/>
                <a:ext cx="389191" cy="3891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Elipse 32"/>
              <p:cNvSpPr/>
              <p:nvPr/>
            </p:nvSpPr>
            <p:spPr>
              <a:xfrm>
                <a:off x="4290319" y="1414617"/>
                <a:ext cx="1128490" cy="11810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34" name="Picture 4" descr="Resultado de imagen para usuario icono 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9092" y="1462552"/>
                <a:ext cx="979199" cy="979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2" name="Conector recto 31"/>
              <p:cNvCxnSpPr>
                <a:cxnSpLocks/>
              </p:cNvCxnSpPr>
              <p:nvPr/>
            </p:nvCxnSpPr>
            <p:spPr>
              <a:xfrm>
                <a:off x="4165780" y="2727452"/>
                <a:ext cx="324327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>
                <a:cxnSpLocks/>
              </p:cNvCxnSpPr>
              <p:nvPr/>
            </p:nvCxnSpPr>
            <p:spPr>
              <a:xfrm>
                <a:off x="4165780" y="3449465"/>
                <a:ext cx="324327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/>
              <p:cNvCxnSpPr>
                <a:cxnSpLocks/>
              </p:cNvCxnSpPr>
              <p:nvPr/>
            </p:nvCxnSpPr>
            <p:spPr>
              <a:xfrm>
                <a:off x="4165780" y="4135862"/>
                <a:ext cx="324327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>
                <a:cxnSpLocks/>
              </p:cNvCxnSpPr>
              <p:nvPr/>
            </p:nvCxnSpPr>
            <p:spPr>
              <a:xfrm>
                <a:off x="4165780" y="4977240"/>
                <a:ext cx="324327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/>
              <p:cNvCxnSpPr>
                <a:cxnSpLocks/>
              </p:cNvCxnSpPr>
              <p:nvPr/>
            </p:nvCxnSpPr>
            <p:spPr>
              <a:xfrm>
                <a:off x="4165780" y="5699047"/>
                <a:ext cx="324327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Medio marco 35"/>
              <p:cNvSpPr/>
              <p:nvPr/>
            </p:nvSpPr>
            <p:spPr>
              <a:xfrm rot="19061213">
                <a:off x="4346889" y="677991"/>
                <a:ext cx="244536" cy="268619"/>
              </a:xfrm>
              <a:prstGeom prst="halfFrame">
                <a:avLst>
                  <a:gd name="adj1" fmla="val 33333"/>
                  <a:gd name="adj2" fmla="val 2976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5637530" y="1741935"/>
                <a:ext cx="1427967" cy="518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3200" b="1" dirty="0">
                    <a:solidFill>
                      <a:schemeClr val="tx1"/>
                    </a:solidFill>
                  </a:rPr>
                  <a:t>emp04</a:t>
                </a:r>
              </a:p>
            </p:txBody>
          </p:sp>
          <p:sp>
            <p:nvSpPr>
              <p:cNvPr id="42" name="Rectángulo 41"/>
              <p:cNvSpPr/>
              <p:nvPr/>
            </p:nvSpPr>
            <p:spPr>
              <a:xfrm>
                <a:off x="4369093" y="2841768"/>
                <a:ext cx="2696404" cy="475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PE" sz="2400" dirty="0">
                    <a:solidFill>
                      <a:schemeClr val="tx1"/>
                    </a:solidFill>
                  </a:rPr>
                  <a:t>Nombre:</a:t>
                </a:r>
              </a:p>
              <a:p>
                <a:r>
                  <a:rPr lang="es-PE" sz="2400" dirty="0">
                    <a:solidFill>
                      <a:schemeClr val="tx1"/>
                    </a:solidFill>
                  </a:rPr>
                  <a:t>                 Susan Flor</a:t>
                </a:r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4369092" y="3568830"/>
                <a:ext cx="2696404" cy="475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PE" sz="2400" dirty="0">
                    <a:solidFill>
                      <a:schemeClr val="tx1"/>
                    </a:solidFill>
                  </a:rPr>
                  <a:t>Apellidos:</a:t>
                </a:r>
              </a:p>
              <a:p>
                <a:r>
                  <a:rPr lang="es-PE" sz="2400" dirty="0">
                    <a:solidFill>
                      <a:schemeClr val="tx1"/>
                    </a:solidFill>
                  </a:rPr>
                  <a:t>                 Flores</a:t>
                </a:r>
              </a:p>
            </p:txBody>
          </p:sp>
          <p:sp>
            <p:nvSpPr>
              <p:cNvPr id="46" name="Rectángulo 45"/>
              <p:cNvSpPr/>
              <p:nvPr/>
            </p:nvSpPr>
            <p:spPr>
              <a:xfrm>
                <a:off x="4369091" y="4333405"/>
                <a:ext cx="2846717" cy="475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PE" sz="2400" dirty="0">
                    <a:solidFill>
                      <a:schemeClr val="tx1"/>
                    </a:solidFill>
                  </a:rPr>
                  <a:t>teléfono:</a:t>
                </a:r>
              </a:p>
              <a:p>
                <a:r>
                  <a:rPr lang="es-PE" sz="2400" dirty="0">
                    <a:solidFill>
                      <a:schemeClr val="tx1"/>
                    </a:solidFill>
                  </a:rPr>
                  <a:t>                 876222123</a:t>
                </a:r>
              </a:p>
            </p:txBody>
          </p:sp>
          <p:sp>
            <p:nvSpPr>
              <p:cNvPr id="47" name="Rectángulo 46"/>
              <p:cNvSpPr/>
              <p:nvPr/>
            </p:nvSpPr>
            <p:spPr>
              <a:xfrm>
                <a:off x="4369091" y="5106672"/>
                <a:ext cx="2846717" cy="475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PE" sz="2400" dirty="0">
                    <a:solidFill>
                      <a:schemeClr val="tx1"/>
                    </a:solidFill>
                  </a:rPr>
                  <a:t>E-mail:       susan@Hotmail.com</a:t>
                </a:r>
              </a:p>
            </p:txBody>
          </p:sp>
          <p:sp>
            <p:nvSpPr>
              <p:cNvPr id="48" name="Medio marco 47"/>
              <p:cNvSpPr/>
              <p:nvPr/>
            </p:nvSpPr>
            <p:spPr>
              <a:xfrm rot="8266434">
                <a:off x="7082901" y="2997908"/>
                <a:ext cx="244536" cy="268619"/>
              </a:xfrm>
              <a:prstGeom prst="halfFrame">
                <a:avLst>
                  <a:gd name="adj1" fmla="val 33333"/>
                  <a:gd name="adj2" fmla="val 29762"/>
                </a:avLst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Medio marco 48"/>
              <p:cNvSpPr/>
              <p:nvPr/>
            </p:nvSpPr>
            <p:spPr>
              <a:xfrm rot="8266434">
                <a:off x="7082903" y="3689433"/>
                <a:ext cx="244536" cy="268619"/>
              </a:xfrm>
              <a:prstGeom prst="halfFrame">
                <a:avLst>
                  <a:gd name="adj1" fmla="val 33333"/>
                  <a:gd name="adj2" fmla="val 2976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Medio marco 49"/>
              <p:cNvSpPr/>
              <p:nvPr/>
            </p:nvSpPr>
            <p:spPr>
              <a:xfrm rot="8266434">
                <a:off x="7080870" y="4426272"/>
                <a:ext cx="244536" cy="268619"/>
              </a:xfrm>
              <a:prstGeom prst="halfFrame">
                <a:avLst>
                  <a:gd name="adj1" fmla="val 33333"/>
                  <a:gd name="adj2" fmla="val 2976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Medio marco 50"/>
              <p:cNvSpPr/>
              <p:nvPr/>
            </p:nvSpPr>
            <p:spPr>
              <a:xfrm rot="8266434">
                <a:off x="7093541" y="5219898"/>
                <a:ext cx="244536" cy="268619"/>
              </a:xfrm>
              <a:prstGeom prst="halfFrame">
                <a:avLst>
                  <a:gd name="adj1" fmla="val 33333"/>
                  <a:gd name="adj2" fmla="val 2976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2" name="Imagen 51" descr="Recorte de pantalla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0" r="3990"/>
            <a:stretch/>
          </p:blipFill>
          <p:spPr>
            <a:xfrm>
              <a:off x="7803909" y="3021238"/>
              <a:ext cx="4025542" cy="3099355"/>
            </a:xfrm>
            <a:prstGeom prst="rect">
              <a:avLst/>
            </a:prstGeom>
          </p:spPr>
        </p:pic>
        <p:grpSp>
          <p:nvGrpSpPr>
            <p:cNvPr id="63" name="Grupo 62"/>
            <p:cNvGrpSpPr/>
            <p:nvPr/>
          </p:nvGrpSpPr>
          <p:grpSpPr>
            <a:xfrm>
              <a:off x="7920349" y="196840"/>
              <a:ext cx="311514" cy="2577056"/>
              <a:chOff x="7920349" y="196840"/>
              <a:chExt cx="311514" cy="2577056"/>
            </a:xfrm>
          </p:grpSpPr>
          <p:grpSp>
            <p:nvGrpSpPr>
              <p:cNvPr id="55" name="Grupo 54"/>
              <p:cNvGrpSpPr/>
              <p:nvPr/>
            </p:nvGrpSpPr>
            <p:grpSpPr>
              <a:xfrm>
                <a:off x="7944617" y="573989"/>
                <a:ext cx="279400" cy="1777126"/>
                <a:chOff x="7924800" y="224167"/>
                <a:chExt cx="279400" cy="1777126"/>
              </a:xfrm>
            </p:grpSpPr>
            <p:sp>
              <p:nvSpPr>
                <p:cNvPr id="54" name="Rectángulo 53"/>
                <p:cNvSpPr/>
                <p:nvPr/>
              </p:nvSpPr>
              <p:spPr>
                <a:xfrm>
                  <a:off x="7924800" y="224167"/>
                  <a:ext cx="266700" cy="276667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  <p:sp>
              <p:nvSpPr>
                <p:cNvPr id="57" name="Rectángulo 56"/>
                <p:cNvSpPr/>
                <p:nvPr/>
              </p:nvSpPr>
              <p:spPr>
                <a:xfrm>
                  <a:off x="7924800" y="594806"/>
                  <a:ext cx="266700" cy="27666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  <p:sp>
              <p:nvSpPr>
                <p:cNvPr id="58" name="Rectángulo 57"/>
                <p:cNvSpPr/>
                <p:nvPr/>
              </p:nvSpPr>
              <p:spPr>
                <a:xfrm>
                  <a:off x="7924800" y="966693"/>
                  <a:ext cx="266700" cy="27666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  <p:sp>
              <p:nvSpPr>
                <p:cNvPr id="59" name="Rectángulo 58"/>
                <p:cNvSpPr/>
                <p:nvPr/>
              </p:nvSpPr>
              <p:spPr>
                <a:xfrm>
                  <a:off x="7937500" y="1343722"/>
                  <a:ext cx="266700" cy="27666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  <p:sp>
              <p:nvSpPr>
                <p:cNvPr id="60" name="Rectángulo 59"/>
                <p:cNvSpPr/>
                <p:nvPr/>
              </p:nvSpPr>
              <p:spPr>
                <a:xfrm>
                  <a:off x="7937500" y="1724626"/>
                  <a:ext cx="266700" cy="27666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</p:grpSp>
          <p:sp>
            <p:nvSpPr>
              <p:cNvPr id="61" name="Rectángulo 60"/>
              <p:cNvSpPr/>
              <p:nvPr/>
            </p:nvSpPr>
            <p:spPr>
              <a:xfrm>
                <a:off x="7920349" y="196840"/>
                <a:ext cx="266700" cy="27666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7965163" y="2497229"/>
                <a:ext cx="266700" cy="2766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sp>
          <p:nvSpPr>
            <p:cNvPr id="1024" name="Rectángulo 1023"/>
            <p:cNvSpPr/>
            <p:nvPr/>
          </p:nvSpPr>
          <p:spPr>
            <a:xfrm>
              <a:off x="8231863" y="196839"/>
              <a:ext cx="1686837" cy="276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PE" sz="2000" dirty="0">
                  <a:solidFill>
                    <a:schemeClr val="tx1"/>
                  </a:solidFill>
                </a:rPr>
                <a:t>Aplicación</a:t>
              </a:r>
            </a:p>
          </p:txBody>
        </p:sp>
        <p:sp>
          <p:nvSpPr>
            <p:cNvPr id="67" name="Rectángulo 66"/>
            <p:cNvSpPr/>
            <p:nvPr/>
          </p:nvSpPr>
          <p:spPr>
            <a:xfrm>
              <a:off x="8231863" y="573989"/>
              <a:ext cx="2093237" cy="276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PE" sz="2000" dirty="0">
                  <a:solidFill>
                    <a:schemeClr val="tx1"/>
                  </a:solidFill>
                </a:rPr>
                <a:t>Página de inicio</a:t>
              </a:r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8231863" y="951139"/>
              <a:ext cx="2093237" cy="276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PE" sz="2000" dirty="0">
                  <a:solidFill>
                    <a:schemeClr val="tx1"/>
                  </a:solidFill>
                </a:rPr>
                <a:t>Encabezado</a:t>
              </a:r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8231863" y="1313787"/>
              <a:ext cx="2347237" cy="279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PE" sz="2000" dirty="0">
                  <a:solidFill>
                    <a:schemeClr val="tx1"/>
                  </a:solidFill>
                </a:rPr>
                <a:t>Barra de búsqueda</a:t>
              </a:r>
            </a:p>
          </p:txBody>
        </p:sp>
        <p:sp>
          <p:nvSpPr>
            <p:cNvPr id="70" name="Rectángulo 69"/>
            <p:cNvSpPr/>
            <p:nvPr/>
          </p:nvSpPr>
          <p:spPr>
            <a:xfrm>
              <a:off x="8231863" y="1679163"/>
              <a:ext cx="2347237" cy="279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PE" sz="2000" dirty="0">
                  <a:solidFill>
                    <a:schemeClr val="tx1"/>
                  </a:solidFill>
                </a:rPr>
                <a:t>Lista de empleados</a:t>
              </a:r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8231863" y="2056313"/>
              <a:ext cx="2347237" cy="279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PE" sz="2000" dirty="0">
                  <a:solidFill>
                    <a:schemeClr val="tx1"/>
                  </a:solidFill>
                </a:rPr>
                <a:t>Empleado</a:t>
              </a:r>
            </a:p>
          </p:txBody>
        </p:sp>
        <p:sp>
          <p:nvSpPr>
            <p:cNvPr id="72" name="Rectángulo 71"/>
            <p:cNvSpPr/>
            <p:nvPr/>
          </p:nvSpPr>
          <p:spPr>
            <a:xfrm>
              <a:off x="8231863" y="2473804"/>
              <a:ext cx="2347237" cy="279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PE" sz="2000" dirty="0">
                  <a:solidFill>
                    <a:schemeClr val="tx1"/>
                  </a:solidFill>
                </a:rPr>
                <a:t>Pagina empleado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85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proceso 3"/>
          <p:cNvSpPr/>
          <p:nvPr/>
        </p:nvSpPr>
        <p:spPr>
          <a:xfrm>
            <a:off x="0" y="1485900"/>
            <a:ext cx="12192000" cy="537209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6700" y="1698171"/>
            <a:ext cx="11662064" cy="5012872"/>
          </a:xfrm>
          <a:solidFill>
            <a:schemeClr val="tx1"/>
          </a:solidFill>
          <a:ln w="762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endParaRPr lang="es-PE" sz="4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s-PE" sz="4800" dirty="0">
                <a:solidFill>
                  <a:schemeClr val="bg1"/>
                </a:solidFill>
              </a:rPr>
              <a:t>El estilo de </a:t>
            </a:r>
            <a:r>
              <a:rPr lang="es-PE" sz="4800" dirty="0" err="1">
                <a:solidFill>
                  <a:schemeClr val="bg1"/>
                </a:solidFill>
              </a:rPr>
              <a:t>React</a:t>
            </a:r>
            <a:r>
              <a:rPr lang="es-PE" sz="4800" dirty="0">
                <a:solidFill>
                  <a:schemeClr val="bg1"/>
                </a:solidFill>
              </a:rPr>
              <a:t> es más declarativo, en el que nosotros contamos con un estado de la aplicación y sus componentes reaccionan ante el cambio de ese estado. Los componentes tienen una funcionalidad dada y cuando cambia una de sus propiedades ellos producen un cambio.</a:t>
            </a:r>
            <a:endParaRPr lang="es-PE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66700" y="443805"/>
            <a:ext cx="109392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4800" b="1" dirty="0">
                <a:latin typeface="Arial" panose="020B0604020202020204" pitchFamily="34" charset="0"/>
                <a:cs typeface="Arial" panose="020B0604020202020204" pitchFamily="34" charset="0"/>
              </a:rPr>
              <a:t>Desarrollo Declarativo Vs Imperativo</a:t>
            </a:r>
            <a:endParaRPr lang="es-PE" sz="4800" dirty="0"/>
          </a:p>
        </p:txBody>
      </p:sp>
    </p:spTree>
    <p:extLst>
      <p:ext uri="{BB962C8B-B14F-4D97-AF65-F5344CB8AC3E}">
        <p14:creationId xmlns:p14="http://schemas.microsoft.com/office/powerpoint/2010/main" val="245107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rama de flujo: proceso 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745"/>
            <a:ext cx="12192000" cy="5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8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rama de flujo: proceso 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" y="595746"/>
            <a:ext cx="12189570" cy="57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2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rama de flujo: proceso 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081622"/>
          </a:xfrm>
        </p:spPr>
      </p:pic>
    </p:spTree>
    <p:extLst>
      <p:ext uri="{BB962C8B-B14F-4D97-AF65-F5344CB8AC3E}">
        <p14:creationId xmlns:p14="http://schemas.microsoft.com/office/powerpoint/2010/main" val="6146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rama de flujo: proceso 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 descr="Recorte de pantalla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95"/>
          <a:stretch/>
        </p:blipFill>
        <p:spPr>
          <a:xfrm>
            <a:off x="0" y="244929"/>
            <a:ext cx="12192000" cy="6292298"/>
          </a:xfrm>
        </p:spPr>
      </p:pic>
    </p:spTree>
    <p:extLst>
      <p:ext uri="{BB962C8B-B14F-4D97-AF65-F5344CB8AC3E}">
        <p14:creationId xmlns:p14="http://schemas.microsoft.com/office/powerpoint/2010/main" val="12291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rama de flujo: proceso 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21"/>
            <a:ext cx="12192000" cy="6642340"/>
          </a:xfrm>
        </p:spPr>
      </p:pic>
    </p:spTree>
    <p:extLst>
      <p:ext uri="{BB962C8B-B14F-4D97-AF65-F5344CB8AC3E}">
        <p14:creationId xmlns:p14="http://schemas.microsoft.com/office/powerpoint/2010/main" val="365977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1452" y="324285"/>
            <a:ext cx="5093369" cy="1522246"/>
          </a:xfrm>
        </p:spPr>
        <p:txBody>
          <a:bodyPr>
            <a:noAutofit/>
          </a:bodyPr>
          <a:lstStyle/>
          <a:p>
            <a:pPr algn="ctr"/>
            <a:r>
              <a:rPr lang="es-PE" sz="7200" dirty="0">
                <a:latin typeface="Arial Black" panose="020B0A04020102020204" pitchFamily="34" charset="0"/>
              </a:rPr>
              <a:t>REACTJS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46531"/>
            <a:ext cx="12192001" cy="448235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77516" y="5089358"/>
            <a:ext cx="11141242" cy="7459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200" dirty="0">
                <a:solidFill>
                  <a:schemeClr val="bg1"/>
                </a:solidFill>
              </a:rPr>
              <a:t>UNA BIBLIOTECA JAVASCRIPT PARA CREAR INTERFACES DE USUARIO</a:t>
            </a:r>
          </a:p>
        </p:txBody>
      </p:sp>
    </p:spTree>
    <p:extLst>
      <p:ext uri="{BB962C8B-B14F-4D97-AF65-F5344CB8AC3E}">
        <p14:creationId xmlns:p14="http://schemas.microsoft.com/office/powerpoint/2010/main" val="265575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rama de flujo: proceso 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 descr="Recorte de pantalla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3"/>
          <a:stretch/>
        </p:blipFill>
        <p:spPr>
          <a:xfrm>
            <a:off x="0" y="179614"/>
            <a:ext cx="12192000" cy="6504486"/>
          </a:xfrm>
        </p:spPr>
      </p:pic>
    </p:spTree>
    <p:extLst>
      <p:ext uri="{BB962C8B-B14F-4D97-AF65-F5344CB8AC3E}">
        <p14:creationId xmlns:p14="http://schemas.microsoft.com/office/powerpoint/2010/main" val="115099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rama de flujo: proceso 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074511"/>
          </a:xfrm>
        </p:spPr>
      </p:pic>
    </p:spTree>
    <p:extLst>
      <p:ext uri="{BB962C8B-B14F-4D97-AF65-F5344CB8AC3E}">
        <p14:creationId xmlns:p14="http://schemas.microsoft.com/office/powerpoint/2010/main" val="42204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rama de flujo: proceso 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4"/>
            <a:ext cx="12192000" cy="5924281"/>
          </a:xfrm>
        </p:spPr>
      </p:pic>
    </p:spTree>
    <p:extLst>
      <p:ext uri="{BB962C8B-B14F-4D97-AF65-F5344CB8AC3E}">
        <p14:creationId xmlns:p14="http://schemas.microsoft.com/office/powerpoint/2010/main" val="10822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 descr="Recorte de pantalla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0" t="1371"/>
          <a:stretch/>
        </p:blipFill>
        <p:spPr>
          <a:xfrm>
            <a:off x="-14832" y="0"/>
            <a:ext cx="12206832" cy="6220692"/>
          </a:xfrm>
        </p:spPr>
      </p:pic>
      <p:grpSp>
        <p:nvGrpSpPr>
          <p:cNvPr id="15" name="Grupo 14"/>
          <p:cNvGrpSpPr/>
          <p:nvPr/>
        </p:nvGrpSpPr>
        <p:grpSpPr>
          <a:xfrm>
            <a:off x="0" y="2454082"/>
            <a:ext cx="12192000" cy="4403918"/>
            <a:chOff x="0" y="2454082"/>
            <a:chExt cx="12192000" cy="4403918"/>
          </a:xfrm>
        </p:grpSpPr>
        <p:sp>
          <p:nvSpPr>
            <p:cNvPr id="6" name="Rectángulo 5"/>
            <p:cNvSpPr/>
            <p:nvPr/>
          </p:nvSpPr>
          <p:spPr>
            <a:xfrm>
              <a:off x="387927" y="2466110"/>
              <a:ext cx="4752109" cy="375458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439891" y="2454082"/>
              <a:ext cx="4752109" cy="38792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8" name="Diagrama de flujo: proceso 7"/>
            <p:cNvSpPr/>
            <p:nvPr/>
          </p:nvSpPr>
          <p:spPr>
            <a:xfrm>
              <a:off x="0" y="5957455"/>
              <a:ext cx="12192000" cy="900545"/>
            </a:xfrm>
            <a:prstGeom prst="flowChart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2050" name="Picture 2" descr="Resultado de imagen para PHP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04" y="2657683"/>
              <a:ext cx="2159977" cy="116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Resultado de imagen para JAVA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04" y="4192400"/>
              <a:ext cx="1948974" cy="98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sultado de imagen para C#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905" y="4951070"/>
              <a:ext cx="1443526" cy="1443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s://www.juanjonavarro.com/images/31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18" r="26857"/>
            <a:stretch/>
          </p:blipFill>
          <p:spPr bwMode="auto">
            <a:xfrm>
              <a:off x="2980058" y="2809924"/>
              <a:ext cx="1571792" cy="134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Diagrama de flujo: proceso 8"/>
            <p:cNvSpPr/>
            <p:nvPr/>
          </p:nvSpPr>
          <p:spPr>
            <a:xfrm>
              <a:off x="3389307" y="4015155"/>
              <a:ext cx="914400" cy="656491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6000" dirty="0"/>
                <a:t>c</a:t>
              </a:r>
            </a:p>
          </p:txBody>
        </p:sp>
        <p:pic>
          <p:nvPicPr>
            <p:cNvPr id="2058" name="Picture 10" descr="Resultado de imagen para scala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93" y="4592659"/>
              <a:ext cx="2536625" cy="112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upo 13"/>
            <p:cNvGrpSpPr/>
            <p:nvPr/>
          </p:nvGrpSpPr>
          <p:grpSpPr>
            <a:xfrm>
              <a:off x="7031093" y="2850401"/>
              <a:ext cx="1875692" cy="1387376"/>
              <a:chOff x="7031093" y="2850401"/>
              <a:chExt cx="1875692" cy="1387376"/>
            </a:xfrm>
          </p:grpSpPr>
          <p:sp>
            <p:nvSpPr>
              <p:cNvPr id="10" name="Diagrama de flujo: proceso 9"/>
              <p:cNvSpPr/>
              <p:nvPr/>
            </p:nvSpPr>
            <p:spPr>
              <a:xfrm>
                <a:off x="7031093" y="2850401"/>
                <a:ext cx="1875692" cy="1336431"/>
              </a:xfrm>
              <a:prstGeom prst="flowChartProces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2060" name="Picture 12" descr="Resultado de imagen para prolog logo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59314" y="2904277"/>
                <a:ext cx="1619250" cy="1333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ángulo 11"/>
            <p:cNvSpPr/>
            <p:nvPr/>
          </p:nvSpPr>
          <p:spPr>
            <a:xfrm>
              <a:off x="9396778" y="2904277"/>
              <a:ext cx="2177006" cy="919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2062" name="Picture 14" descr="Resultado de imagen para elixi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777" y="2904277"/>
              <a:ext cx="2162175" cy="90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Diagrama de flujo: proceso 12"/>
            <p:cNvSpPr/>
            <p:nvPr/>
          </p:nvSpPr>
          <p:spPr>
            <a:xfrm>
              <a:off x="9925046" y="4274265"/>
              <a:ext cx="1533729" cy="1244803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2064" name="Picture 16" descr="Resultado de imagen para erla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615" y="4333030"/>
              <a:ext cx="1376732" cy="1170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29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proceso 3"/>
          <p:cNvSpPr/>
          <p:nvPr/>
        </p:nvSpPr>
        <p:spPr>
          <a:xfrm>
            <a:off x="0" y="1665514"/>
            <a:ext cx="12192000" cy="5192485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4086906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PE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la capacidad de ejecutar el código tanto en el cliente como el servidor. También se conoce como "</a:t>
            </a:r>
            <a:r>
              <a:rPr lang="es-PE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s-PE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Universal". Sirve principalmente para solucionar problemas de posicionamiento tradicionales de las aplicaciones </a:t>
            </a:r>
            <a:r>
              <a:rPr lang="es-PE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s-PE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38200" y="393358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6000" b="1" dirty="0">
                <a:latin typeface="Arial" panose="020B0604020202020204" pitchFamily="34" charset="0"/>
                <a:cs typeface="Arial" panose="020B0604020202020204" pitchFamily="34" charset="0"/>
              </a:rPr>
              <a:t>Isomorfismo</a:t>
            </a:r>
          </a:p>
        </p:txBody>
      </p:sp>
    </p:spTree>
    <p:extLst>
      <p:ext uri="{BB962C8B-B14F-4D97-AF65-F5344CB8AC3E}">
        <p14:creationId xmlns:p14="http://schemas.microsoft.com/office/powerpoint/2010/main" val="13609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proceso 3"/>
          <p:cNvSpPr/>
          <p:nvPr/>
        </p:nvSpPr>
        <p:spPr>
          <a:xfrm>
            <a:off x="0" y="1494062"/>
            <a:ext cx="12192000" cy="5363938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8342" y="1779813"/>
            <a:ext cx="11653157" cy="4310743"/>
          </a:xfrm>
          <a:solidFill>
            <a:schemeClr val="tx1"/>
          </a:solidFill>
        </p:spPr>
        <p:txBody>
          <a:bodyPr/>
          <a:lstStyle/>
          <a:p>
            <a:pPr marL="0" indent="0" algn="just">
              <a:buNone/>
            </a:pPr>
            <a:r>
              <a:rPr lang="es-PE" sz="3800" dirty="0" err="1">
                <a:solidFill>
                  <a:schemeClr val="bg1"/>
                </a:solidFill>
              </a:rPr>
              <a:t>ReactJS</a:t>
            </a:r>
            <a:r>
              <a:rPr lang="es-PE" sz="3800" dirty="0">
                <a:solidFill>
                  <a:schemeClr val="bg1"/>
                </a:solidFill>
              </a:rPr>
              <a:t> no retorna HTML. El código embebido dentro de </a:t>
            </a:r>
            <a:r>
              <a:rPr lang="es-PE" sz="3800" dirty="0" err="1">
                <a:solidFill>
                  <a:schemeClr val="bg1"/>
                </a:solidFill>
              </a:rPr>
              <a:t>Javascript</a:t>
            </a:r>
            <a:r>
              <a:rPr lang="es-PE" sz="3800" dirty="0">
                <a:solidFill>
                  <a:schemeClr val="bg1"/>
                </a:solidFill>
              </a:rPr>
              <a:t>, parece HTML pero realmente es JSX. Son como funciones </a:t>
            </a:r>
            <a:r>
              <a:rPr lang="es-PE" sz="3800" dirty="0" err="1">
                <a:solidFill>
                  <a:schemeClr val="bg1"/>
                </a:solidFill>
              </a:rPr>
              <a:t>Javascript</a:t>
            </a:r>
            <a:r>
              <a:rPr lang="es-PE" sz="3800" dirty="0">
                <a:solidFill>
                  <a:schemeClr val="bg1"/>
                </a:solidFill>
              </a:rPr>
              <a:t>, pero expresadas mediante una sintaxis propia de </a:t>
            </a:r>
            <a:r>
              <a:rPr lang="es-PE" sz="3800" dirty="0" err="1">
                <a:solidFill>
                  <a:schemeClr val="bg1"/>
                </a:solidFill>
              </a:rPr>
              <a:t>React</a:t>
            </a:r>
            <a:r>
              <a:rPr lang="es-PE" sz="3800" dirty="0">
                <a:solidFill>
                  <a:schemeClr val="bg1"/>
                </a:solidFill>
              </a:rPr>
              <a:t> llamada JSX. Lo que produce son elementos en memoria y no elementos del DOM tradicional, con lo cual las funciones no ocupan tiempo en producir pesados objetos del navegador sino simplemente elementos de un DOM virtual.</a:t>
            </a:r>
            <a:r>
              <a:rPr lang="es-PE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48342" y="391119"/>
            <a:ext cx="73750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6000" b="1" dirty="0">
                <a:latin typeface="Arial" panose="020B0604020202020204" pitchFamily="34" charset="0"/>
                <a:cs typeface="Arial" panose="020B0604020202020204" pitchFamily="34" charset="0"/>
              </a:rPr>
              <a:t>Elementos y JSX</a:t>
            </a:r>
          </a:p>
        </p:txBody>
      </p:sp>
    </p:spTree>
    <p:extLst>
      <p:ext uri="{BB962C8B-B14F-4D97-AF65-F5344CB8AC3E}">
        <p14:creationId xmlns:p14="http://schemas.microsoft.com/office/powerpoint/2010/main" val="269700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003" y="152853"/>
            <a:ext cx="11429999" cy="1325563"/>
          </a:xfrm>
        </p:spPr>
        <p:txBody>
          <a:bodyPr>
            <a:normAutofit fontScale="90000"/>
          </a:bodyPr>
          <a:lstStyle/>
          <a:p>
            <a:r>
              <a:rPr lang="es-PE" dirty="0"/>
              <a:t>EJEMPLO:</a:t>
            </a:r>
            <a:br>
              <a:rPr lang="es-PE" dirty="0"/>
            </a:br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 Usando JSX y sin usar la transformación JSX</a:t>
            </a:r>
          </a:p>
        </p:txBody>
      </p:sp>
      <p:pic>
        <p:nvPicPr>
          <p:cNvPr id="5" name="Marcador de contenido 4" descr="Recorte de pantalla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93"/>
          <a:stretch/>
        </p:blipFill>
        <p:spPr>
          <a:xfrm>
            <a:off x="222046" y="1478416"/>
            <a:ext cx="5950154" cy="2459437"/>
          </a:xfrm>
        </p:spPr>
      </p:pic>
      <p:pic>
        <p:nvPicPr>
          <p:cNvPr id="7" name="Imagen 6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9"/>
          <a:stretch/>
        </p:blipFill>
        <p:spPr>
          <a:xfrm>
            <a:off x="222046" y="4132370"/>
            <a:ext cx="9722054" cy="251335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31913" y="2343727"/>
            <a:ext cx="196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CON JSX</a:t>
            </a:r>
            <a:endParaRPr lang="es-PE" sz="2400" dirty="0"/>
          </a:p>
        </p:txBody>
      </p:sp>
      <p:sp>
        <p:nvSpPr>
          <p:cNvPr id="9" name="Rectángulo 8"/>
          <p:cNvSpPr/>
          <p:nvPr/>
        </p:nvSpPr>
        <p:spPr>
          <a:xfrm>
            <a:off x="10082041" y="5158216"/>
            <a:ext cx="15700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SIN JSX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8176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6050"/>
          </a:xfrm>
        </p:spPr>
        <p:txBody>
          <a:bodyPr>
            <a:normAutofit fontScale="90000"/>
          </a:bodyPr>
          <a:lstStyle/>
          <a:p>
            <a:r>
              <a:rPr lang="es-PE" sz="4800" b="1" dirty="0"/>
              <a:t>INSTALACION: Paso n°1 Instalación de Node.js</a:t>
            </a:r>
          </a:p>
        </p:txBody>
      </p:sp>
      <p:pic>
        <p:nvPicPr>
          <p:cNvPr id="6" name="Marcador de contenido 5" descr="Recorte de pantalla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t="40361" r="56138" b="10759"/>
          <a:stretch/>
        </p:blipFill>
        <p:spPr>
          <a:xfrm>
            <a:off x="838200" y="1377866"/>
            <a:ext cx="3902242" cy="2081464"/>
          </a:xfrm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00" y="4668651"/>
            <a:ext cx="6982799" cy="146705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083342" y="1268672"/>
            <a:ext cx="6515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400" dirty="0"/>
              <a:t>Node.js es un entorno de ejecución para JavaScript construido con el motor de JavaScript V8 de Chrome. Node.js usa un modelo de operaciones E/S sin bloqueo y orientado a eventos, que lo hace liviano y eficiente. El ecosistema de paquetes de Node.js, </a:t>
            </a:r>
            <a:r>
              <a:rPr lang="es-PE" sz="2400" dirty="0" err="1"/>
              <a:t>npm</a:t>
            </a:r>
            <a:r>
              <a:rPr lang="es-PE" sz="2400" dirty="0"/>
              <a:t>, es el ecosistema mas grande de librerías de código abierto en el mundo</a:t>
            </a:r>
            <a:r>
              <a:rPr lang="es-P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997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6050"/>
          </a:xfrm>
        </p:spPr>
        <p:txBody>
          <a:bodyPr>
            <a:normAutofit fontScale="90000"/>
          </a:bodyPr>
          <a:lstStyle/>
          <a:p>
            <a:r>
              <a:rPr lang="es-PE" sz="4800" b="1" dirty="0"/>
              <a:t>INSTALACION: Paso n°2 Consola de comandos.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6272463" y="1576137"/>
            <a:ext cx="5919537" cy="4844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PE" sz="2900" b="1" dirty="0"/>
              <a:t>1_</a:t>
            </a:r>
            <a:r>
              <a:rPr lang="es-PE" sz="2900" dirty="0"/>
              <a:t>Abrimos la consola de </a:t>
            </a:r>
            <a:r>
              <a:rPr lang="es-PE" sz="2900" dirty="0" err="1"/>
              <a:t>node</a:t>
            </a:r>
            <a:r>
              <a:rPr lang="es-PE" sz="2900" dirty="0"/>
              <a:t>.</a:t>
            </a:r>
          </a:p>
          <a:p>
            <a:pPr>
              <a:lnSpc>
                <a:spcPct val="100000"/>
              </a:lnSpc>
            </a:pPr>
            <a:r>
              <a:rPr lang="es-PE" sz="3300" b="1" dirty="0">
                <a:solidFill>
                  <a:srgbClr val="FF0000"/>
                </a:solidFill>
              </a:rPr>
              <a:t>    </a:t>
            </a:r>
            <a:r>
              <a:rPr lang="es-PE" sz="3300" b="1" dirty="0" err="1">
                <a:solidFill>
                  <a:srgbClr val="FF0000"/>
                </a:solidFill>
              </a:rPr>
              <a:t>cmd</a:t>
            </a:r>
            <a:endParaRPr lang="es-PE" sz="33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s-PE" sz="2900" b="1" dirty="0"/>
              <a:t>2_</a:t>
            </a:r>
            <a:r>
              <a:rPr lang="es-PE" sz="2900" dirty="0"/>
              <a:t>Verificamos la versión de </a:t>
            </a:r>
            <a:r>
              <a:rPr lang="es-PE" sz="2900" dirty="0" err="1"/>
              <a:t>node</a:t>
            </a:r>
            <a:r>
              <a:rPr lang="es-PE" sz="2900" dirty="0"/>
              <a:t>.</a:t>
            </a:r>
          </a:p>
          <a:p>
            <a:pPr>
              <a:lnSpc>
                <a:spcPct val="100000"/>
              </a:lnSpc>
            </a:pPr>
            <a:r>
              <a:rPr lang="es-PE" sz="3300" b="1" dirty="0">
                <a:solidFill>
                  <a:srgbClr val="FF0000"/>
                </a:solidFill>
              </a:rPr>
              <a:t>    </a:t>
            </a:r>
            <a:r>
              <a:rPr lang="es-PE" sz="3300" b="1" dirty="0" err="1">
                <a:solidFill>
                  <a:srgbClr val="FF0000"/>
                </a:solidFill>
              </a:rPr>
              <a:t>n</a:t>
            </a:r>
            <a:r>
              <a:rPr lang="es-PE" sz="3300" b="1" dirty="0" err="1" smtClean="0">
                <a:solidFill>
                  <a:srgbClr val="FF0000"/>
                </a:solidFill>
              </a:rPr>
              <a:t>ode</a:t>
            </a:r>
            <a:r>
              <a:rPr lang="es-PE" sz="3300" b="1" dirty="0" smtClean="0">
                <a:solidFill>
                  <a:srgbClr val="FF0000"/>
                </a:solidFill>
              </a:rPr>
              <a:t> </a:t>
            </a:r>
            <a:r>
              <a:rPr lang="es-PE" sz="3300" b="1" dirty="0">
                <a:solidFill>
                  <a:srgbClr val="FF0000"/>
                </a:solidFill>
              </a:rPr>
              <a:t>-v</a:t>
            </a:r>
          </a:p>
          <a:p>
            <a:pPr>
              <a:lnSpc>
                <a:spcPct val="100000"/>
              </a:lnSpc>
            </a:pPr>
            <a:r>
              <a:rPr lang="es-PE" sz="2900" b="1" dirty="0"/>
              <a:t>3_</a:t>
            </a:r>
            <a:r>
              <a:rPr lang="es-PE" sz="2900" dirty="0"/>
              <a:t>Ingresamos a </a:t>
            </a:r>
            <a:r>
              <a:rPr lang="es-PE" sz="2900" dirty="0" err="1"/>
              <a:t>node</a:t>
            </a:r>
            <a:r>
              <a:rPr lang="es-PE" sz="2900" dirty="0"/>
              <a:t>.</a:t>
            </a:r>
          </a:p>
          <a:p>
            <a:pPr>
              <a:lnSpc>
                <a:spcPct val="100000"/>
              </a:lnSpc>
            </a:pPr>
            <a:r>
              <a:rPr lang="es-PE" sz="3300" b="1" dirty="0">
                <a:solidFill>
                  <a:srgbClr val="FF0000"/>
                </a:solidFill>
              </a:rPr>
              <a:t>    </a:t>
            </a:r>
            <a:r>
              <a:rPr lang="es-PE" sz="3300" b="1" dirty="0" err="1">
                <a:solidFill>
                  <a:srgbClr val="FF0000"/>
                </a:solidFill>
              </a:rPr>
              <a:t>node</a:t>
            </a:r>
            <a:endParaRPr lang="es-PE" sz="33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s-PE" sz="2900" b="1" dirty="0"/>
              <a:t>4_</a:t>
            </a:r>
            <a:r>
              <a:rPr lang="es-PE" sz="2900" dirty="0"/>
              <a:t>Probamos los comandos de </a:t>
            </a:r>
            <a:r>
              <a:rPr lang="es-PE" sz="2900" dirty="0" err="1"/>
              <a:t>node</a:t>
            </a:r>
            <a:r>
              <a:rPr lang="es-PE" sz="2900" dirty="0"/>
              <a:t>.</a:t>
            </a:r>
          </a:p>
          <a:p>
            <a:pPr algn="ctr">
              <a:lnSpc>
                <a:spcPct val="100000"/>
              </a:lnSpc>
            </a:pPr>
            <a:r>
              <a:rPr lang="es-PE" sz="3300" b="1" dirty="0">
                <a:solidFill>
                  <a:srgbClr val="FF0000"/>
                </a:solidFill>
              </a:rPr>
              <a:t>c</a:t>
            </a:r>
            <a:r>
              <a:rPr lang="es-PE" sz="3300" b="1" dirty="0" smtClean="0">
                <a:solidFill>
                  <a:srgbClr val="FF0000"/>
                </a:solidFill>
              </a:rPr>
              <a:t>onsole.log</a:t>
            </a:r>
            <a:r>
              <a:rPr lang="es-PE" sz="3300" b="1" dirty="0">
                <a:solidFill>
                  <a:srgbClr val="FF0000"/>
                </a:solidFill>
              </a:rPr>
              <a:t>(“Bienvenido UCH”);</a:t>
            </a:r>
          </a:p>
          <a:p>
            <a:pPr marL="914400" indent="-914400">
              <a:buAutoNum type="arabicPeriod"/>
            </a:pPr>
            <a:endParaRPr lang="es-PE" sz="48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455312" y="1207903"/>
            <a:ext cx="5506218" cy="5212915"/>
            <a:chOff x="455312" y="1207903"/>
            <a:chExt cx="5506218" cy="5212915"/>
          </a:xfrm>
        </p:grpSpPr>
        <p:pic>
          <p:nvPicPr>
            <p:cNvPr id="14" name="Imagen 13" descr="Recorte de pantall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12" y="1229185"/>
              <a:ext cx="5506218" cy="3096057"/>
            </a:xfrm>
            <a:prstGeom prst="rect">
              <a:avLst/>
            </a:prstGeom>
          </p:spPr>
        </p:pic>
        <p:grpSp>
          <p:nvGrpSpPr>
            <p:cNvPr id="25" name="Grupo 24"/>
            <p:cNvGrpSpPr/>
            <p:nvPr/>
          </p:nvGrpSpPr>
          <p:grpSpPr>
            <a:xfrm>
              <a:off x="455312" y="3116180"/>
              <a:ext cx="5506218" cy="3304638"/>
              <a:chOff x="7597824" y="1386013"/>
              <a:chExt cx="4214147" cy="2648173"/>
            </a:xfrm>
          </p:grpSpPr>
          <p:pic>
            <p:nvPicPr>
              <p:cNvPr id="20" name="Imagen 19" descr="Recorte de pantalla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7824" y="1386013"/>
                <a:ext cx="4214146" cy="1147184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pic>
          <p:pic>
            <p:nvPicPr>
              <p:cNvPr id="22" name="Imagen 21" descr="Recorte de pantal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69"/>
              <a:stretch/>
            </p:blipFill>
            <p:spPr>
              <a:xfrm>
                <a:off x="7597824" y="2498794"/>
                <a:ext cx="4214146" cy="624195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pic>
          <p:pic>
            <p:nvPicPr>
              <p:cNvPr id="24" name="Imagen 23" descr="Recorte de pantalla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7824" y="3122989"/>
                <a:ext cx="4214147" cy="911197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pic>
        </p:grpSp>
        <p:pic>
          <p:nvPicPr>
            <p:cNvPr id="3074" name="Picture 2" descr="http://www.clipartbest.com/cliparts/xTg/KBa/xTgKBaxL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958" y="1207903"/>
              <a:ext cx="1984327" cy="2251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4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90844" y="407329"/>
            <a:ext cx="10515600" cy="886900"/>
          </a:xfrm>
        </p:spPr>
        <p:txBody>
          <a:bodyPr>
            <a:normAutofit/>
          </a:bodyPr>
          <a:lstStyle/>
          <a:p>
            <a:r>
              <a:rPr lang="es-PE" sz="4800" b="1" dirty="0"/>
              <a:t>INSTALACION: </a:t>
            </a:r>
            <a:r>
              <a:rPr lang="es-PE" sz="4800" dirty="0" err="1">
                <a:latin typeface="Arial" panose="020B0604020202020204" pitchFamily="34" charset="0"/>
                <a:cs typeface="Arial" panose="020B0604020202020204" pitchFamily="34" charset="0"/>
              </a:rPr>
              <a:t>Webpack</a:t>
            </a:r>
            <a:endParaRPr lang="es-PE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n para webpac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r="9939"/>
          <a:stretch/>
        </p:blipFill>
        <p:spPr bwMode="auto">
          <a:xfrm>
            <a:off x="2419644" y="2181122"/>
            <a:ext cx="6372664" cy="301532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72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grama de flujo: proceso 4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4745" y="1575581"/>
            <a:ext cx="11859064" cy="5092505"/>
          </a:xfr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una librería de </a:t>
            </a:r>
            <a:r>
              <a:rPr lang="es-PE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código abierto para crear interfaces de usuario con el objetivo de animar al desarrollo de aplicaciones en una sola pagina</a:t>
            </a:r>
            <a:r>
              <a:rPr lang="es-PE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s-P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la utiliza en producción para su red </a:t>
            </a:r>
            <a:r>
              <a:rPr lang="es-PE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social, Instagram y Netflix.</a:t>
            </a:r>
            <a:endParaRPr lang="es-P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4744" y="182879"/>
            <a:ext cx="11859065" cy="120982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s-PE" sz="7200" dirty="0">
                <a:latin typeface="Arial Black" panose="020B0A04020102020204" pitchFamily="34" charset="0"/>
              </a:rPr>
              <a:t> </a:t>
            </a:r>
            <a:r>
              <a:rPr lang="es-PE" sz="7200" dirty="0" smtClean="0">
                <a:latin typeface="Arial Black" panose="020B0A04020102020204" pitchFamily="34" charset="0"/>
              </a:rPr>
              <a:t>¿QUE </a:t>
            </a:r>
            <a:r>
              <a:rPr lang="es-PE" sz="7200" dirty="0">
                <a:latin typeface="Arial Black" panose="020B0A04020102020204" pitchFamily="34" charset="0"/>
              </a:rPr>
              <a:t>ES </a:t>
            </a:r>
            <a:r>
              <a:rPr lang="es-PE" sz="7200" dirty="0" smtClean="0">
                <a:latin typeface="Arial Black" panose="020B0A04020102020204" pitchFamily="34" charset="0"/>
              </a:rPr>
              <a:t>REACT.JS</a:t>
            </a:r>
            <a:r>
              <a:rPr lang="es-PE" sz="7200" dirty="0"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7617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509"/>
          </a:xfrm>
        </p:spPr>
        <p:txBody>
          <a:bodyPr>
            <a:normAutofit fontScale="90000"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Paso 1</a:t>
            </a:r>
            <a:r>
              <a:rPr lang="es-PE" dirty="0"/>
              <a:t>: Ingresamos a la consola de comandos</a:t>
            </a:r>
            <a:br>
              <a:rPr lang="es-PE" dirty="0"/>
            </a:br>
            <a:r>
              <a:rPr lang="es-PE" b="1" dirty="0" err="1">
                <a:solidFill>
                  <a:srgbClr val="FF0000"/>
                </a:solidFill>
              </a:rPr>
              <a:t>cmd</a:t>
            </a:r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6"/>
          <a:stretch/>
        </p:blipFill>
        <p:spPr>
          <a:xfrm>
            <a:off x="838200" y="1519311"/>
            <a:ext cx="10064262" cy="499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9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0575" y="379192"/>
            <a:ext cx="10515600" cy="1730961"/>
          </a:xfrm>
        </p:spPr>
        <p:txBody>
          <a:bodyPr>
            <a:normAutofit fontScale="90000"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Paso 2: </a:t>
            </a:r>
            <a:r>
              <a:rPr lang="es-PE" dirty="0"/>
              <a:t>Ubicamos la ruta de nuestro proyecto</a:t>
            </a:r>
            <a:br>
              <a:rPr lang="es-PE" dirty="0"/>
            </a:br>
            <a:r>
              <a:rPr lang="es-PE" dirty="0"/>
              <a:t>y escribimos el siguiente código:</a:t>
            </a:r>
            <a:br>
              <a:rPr lang="es-PE" dirty="0"/>
            </a:br>
            <a:r>
              <a:rPr lang="es-PE" sz="5300" b="1" dirty="0" err="1">
                <a:solidFill>
                  <a:srgbClr val="FF0000"/>
                </a:solidFill>
              </a:rPr>
              <a:t>npn</a:t>
            </a:r>
            <a:r>
              <a:rPr lang="es-PE" sz="5300" b="1" dirty="0">
                <a:solidFill>
                  <a:srgbClr val="FF0000"/>
                </a:solidFill>
              </a:rPr>
              <a:t> i –D </a:t>
            </a:r>
            <a:r>
              <a:rPr lang="es-PE" sz="5300" b="1" dirty="0" err="1">
                <a:solidFill>
                  <a:srgbClr val="FF0000"/>
                </a:solidFill>
              </a:rPr>
              <a:t>webpack</a:t>
            </a:r>
            <a:r>
              <a:rPr lang="es-PE" sz="5300" b="1" dirty="0">
                <a:solidFill>
                  <a:srgbClr val="FF0000"/>
                </a:solidFill>
              </a:rPr>
              <a:t> 2.2.1  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96949" y="2110153"/>
            <a:ext cx="11822960" cy="3348112"/>
            <a:chOff x="253219" y="2110153"/>
            <a:chExt cx="11822960" cy="3348112"/>
          </a:xfrm>
        </p:grpSpPr>
        <p:pic>
          <p:nvPicPr>
            <p:cNvPr id="5" name="Imagen 4" descr="Recorte de pantalla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97" b="79077"/>
            <a:stretch/>
          </p:blipFill>
          <p:spPr>
            <a:xfrm>
              <a:off x="253219" y="2391508"/>
              <a:ext cx="11822960" cy="1392701"/>
            </a:xfrm>
            <a:prstGeom prst="rect">
              <a:avLst/>
            </a:prstGeom>
          </p:spPr>
        </p:pic>
        <p:pic>
          <p:nvPicPr>
            <p:cNvPr id="7" name="Imagen 6" descr="Recorte de pantall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19" y="3784209"/>
              <a:ext cx="11822960" cy="1674056"/>
            </a:xfrm>
            <a:prstGeom prst="rect">
              <a:avLst/>
            </a:prstGeom>
          </p:spPr>
        </p:pic>
        <p:pic>
          <p:nvPicPr>
            <p:cNvPr id="8" name="Picture 2" descr="http://www.clipartbest.com/cliparts/xTg/KBa/xTgKBaxLc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2749" y="2110153"/>
              <a:ext cx="1984327" cy="2251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43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Paso 2: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Creamos un paquete Jason.js</a:t>
            </a:r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5300" b="1" dirty="0" err="1" smtClean="0">
                <a:solidFill>
                  <a:srgbClr val="FF0000"/>
                </a:solidFill>
              </a:rPr>
              <a:t>npm</a:t>
            </a:r>
            <a:r>
              <a:rPr lang="es-PE" sz="5300" b="1" dirty="0" smtClean="0">
                <a:solidFill>
                  <a:srgbClr val="FF0000"/>
                </a:solidFill>
              </a:rPr>
              <a:t> </a:t>
            </a:r>
            <a:r>
              <a:rPr lang="es-PE" sz="5300" b="1" dirty="0" err="1" smtClean="0">
                <a:solidFill>
                  <a:srgbClr val="FF0000"/>
                </a:solidFill>
              </a:rPr>
              <a:t>init</a:t>
            </a:r>
            <a:r>
              <a:rPr lang="es-PE" sz="5300" b="1" dirty="0" smtClean="0">
                <a:solidFill>
                  <a:srgbClr val="FF0000"/>
                </a:solidFill>
              </a:rPr>
              <a:t> -y</a:t>
            </a:r>
            <a:endParaRPr lang="es-PE" sz="5300" b="1" dirty="0">
              <a:solidFill>
                <a:srgbClr val="FF0000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838200" y="1690688"/>
            <a:ext cx="7848244" cy="4881491"/>
            <a:chOff x="838200" y="1690688"/>
            <a:chExt cx="7848244" cy="4881491"/>
          </a:xfrm>
        </p:grpSpPr>
        <p:pic>
          <p:nvPicPr>
            <p:cNvPr id="6" name="Imagen 5" descr="Recorte de pantall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90688"/>
              <a:ext cx="7109679" cy="4881491"/>
            </a:xfrm>
            <a:prstGeom prst="rect">
              <a:avLst/>
            </a:prstGeom>
          </p:spPr>
        </p:pic>
        <p:pic>
          <p:nvPicPr>
            <p:cNvPr id="7" name="Picture 2" descr="http://www.clipartbest.com/cliparts/xTg/KBa/xTgKBaxL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117" y="2277048"/>
              <a:ext cx="1984327" cy="2251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28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Verificamos: </a:t>
            </a:r>
            <a:r>
              <a:rPr lang="es-PE" dirty="0"/>
              <a:t>En este caso estamos utilizamos el editor de texto </a:t>
            </a:r>
            <a:r>
              <a:rPr lang="es-PE" b="1" dirty="0" err="1"/>
              <a:t>atom</a:t>
            </a:r>
            <a:endParaRPr lang="es-PE" b="1" dirty="0"/>
          </a:p>
        </p:txBody>
      </p:sp>
      <p:grpSp>
        <p:nvGrpSpPr>
          <p:cNvPr id="11" name="Grupo 10"/>
          <p:cNvGrpSpPr/>
          <p:nvPr/>
        </p:nvGrpSpPr>
        <p:grpSpPr>
          <a:xfrm>
            <a:off x="506437" y="1817296"/>
            <a:ext cx="11164375" cy="4878924"/>
            <a:chOff x="506437" y="1817296"/>
            <a:chExt cx="11164375" cy="4878924"/>
          </a:xfrm>
        </p:grpSpPr>
        <p:grpSp>
          <p:nvGrpSpPr>
            <p:cNvPr id="9" name="Grupo 8"/>
            <p:cNvGrpSpPr/>
            <p:nvPr/>
          </p:nvGrpSpPr>
          <p:grpSpPr>
            <a:xfrm>
              <a:off x="506437" y="1817296"/>
              <a:ext cx="11164375" cy="4878924"/>
              <a:chOff x="506437" y="1817296"/>
              <a:chExt cx="11164375" cy="4878924"/>
            </a:xfrm>
          </p:grpSpPr>
          <p:pic>
            <p:nvPicPr>
              <p:cNvPr id="5" name="Imagen 4" descr="Recorte de pantalla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9554" b="68676"/>
              <a:stretch/>
            </p:blipFill>
            <p:spPr>
              <a:xfrm>
                <a:off x="506437" y="1817296"/>
                <a:ext cx="4704023" cy="4752316"/>
              </a:xfrm>
              <a:prstGeom prst="rect">
                <a:avLst/>
              </a:prstGeom>
            </p:spPr>
          </p:pic>
          <p:pic>
            <p:nvPicPr>
              <p:cNvPr id="7" name="Imagen 6" descr="Recorte de pantal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66"/>
              <a:stretch/>
            </p:blipFill>
            <p:spPr>
              <a:xfrm>
                <a:off x="5398441" y="1817296"/>
                <a:ext cx="6272371" cy="4752316"/>
              </a:xfrm>
              <a:prstGeom prst="rect">
                <a:avLst/>
              </a:prstGeom>
            </p:spPr>
          </p:pic>
          <p:pic>
            <p:nvPicPr>
              <p:cNvPr id="8" name="Picture 2" descr="http://www.clipartbest.com/cliparts/xTg/KBa/xTgKBaxLc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0781" y="4445061"/>
                <a:ext cx="1984327" cy="2251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Elipse 9"/>
            <p:cNvSpPr/>
            <p:nvPr/>
          </p:nvSpPr>
          <p:spPr>
            <a:xfrm>
              <a:off x="717452" y="3559126"/>
              <a:ext cx="3319976" cy="675249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33317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9545" y="829995"/>
            <a:ext cx="11732455" cy="5697416"/>
          </a:xfrm>
        </p:spPr>
        <p:txBody>
          <a:bodyPr>
            <a:normAutofit fontScale="90000"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Paso 3: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Accedemos al </a:t>
            </a:r>
            <a:r>
              <a:rPr lang="es-PE" dirty="0" err="1"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s-PE" dirty="0" err="1">
                <a:latin typeface="Arial" panose="020B0604020202020204" pitchFamily="34" charset="0"/>
                <a:cs typeface="Arial" panose="020B0604020202020204" pitchFamily="34" charset="0"/>
              </a:rPr>
              <a:t>node_modules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5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node_modules</a:t>
            </a:r>
            <a: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\.</a:t>
            </a:r>
            <a:r>
              <a:rPr lang="es-PE" sz="5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es-PE" sz="5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webpack</a:t>
            </a:r>
            <a: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5300" dirty="0">
                <a:latin typeface="Arial" panose="020B0604020202020204" pitchFamily="34" charset="0"/>
                <a:cs typeface="Arial" panose="020B0604020202020204" pitchFamily="34" charset="0"/>
              </a:rPr>
              <a:t>Verificamos</a:t>
            </a:r>
            <a:r>
              <a:rPr lang="es-PE" sz="53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PE" sz="53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5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node_modules</a:t>
            </a:r>
            <a: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\.</a:t>
            </a:r>
            <a:r>
              <a:rPr lang="es-PE" sz="5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es-PE" sz="5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webpack</a:t>
            </a:r>
            <a: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–v</a:t>
            </a:r>
            <a:b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5300" dirty="0">
                <a:latin typeface="Arial" panose="020B0604020202020204" pitchFamily="34" charset="0"/>
                <a:cs typeface="Arial" panose="020B0604020202020204" pitchFamily="34" charset="0"/>
              </a:rPr>
              <a:t>Compilamos nuestro archivo</a:t>
            </a:r>
            <a:r>
              <a:rPr lang="es-PE" sz="53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PE" sz="53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5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node_modules</a:t>
            </a:r>
            <a: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\.</a:t>
            </a:r>
            <a:r>
              <a:rPr lang="es-PE" sz="5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</a:t>
            </a:r>
            <a: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\</a:t>
            </a:r>
            <a:r>
              <a:rPr lang="es-PE" sz="5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webpack</a:t>
            </a:r>
            <a: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index.js bundle.js</a:t>
            </a:r>
            <a:br>
              <a:rPr lang="es-PE" sz="5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53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PE" sz="53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PE" sz="5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7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7" y="479025"/>
            <a:ext cx="11526628" cy="5710760"/>
          </a:xfrm>
        </p:spPr>
      </p:pic>
    </p:spTree>
    <p:extLst>
      <p:ext uri="{BB962C8B-B14F-4D97-AF65-F5344CB8AC3E}">
        <p14:creationId xmlns:p14="http://schemas.microsoft.com/office/powerpoint/2010/main" val="155431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309489" y="412617"/>
            <a:ext cx="11429053" cy="5744377"/>
            <a:chOff x="309489" y="412617"/>
            <a:chExt cx="11429053" cy="5744377"/>
          </a:xfrm>
        </p:grpSpPr>
        <p:pic>
          <p:nvPicPr>
            <p:cNvPr id="5" name="Imagen 4" descr="Recorte de pantalla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" t="-146" r="80473" b="74826"/>
            <a:stretch/>
          </p:blipFill>
          <p:spPr>
            <a:xfrm>
              <a:off x="309489" y="1786597"/>
              <a:ext cx="3386198" cy="2996418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/>
          </p:nvSpPr>
          <p:spPr>
            <a:xfrm>
              <a:off x="309489" y="501134"/>
              <a:ext cx="3740639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5400" b="1" dirty="0"/>
                <a:t>Verificamos:</a:t>
              </a:r>
              <a:endParaRPr lang="es-PE" sz="5400" dirty="0"/>
            </a:p>
          </p:txBody>
        </p:sp>
        <p:pic>
          <p:nvPicPr>
            <p:cNvPr id="10" name="Imagen 9" descr="Recorte de pantall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005" y="412617"/>
              <a:ext cx="7430537" cy="5744377"/>
            </a:xfrm>
            <a:prstGeom prst="rect">
              <a:avLst/>
            </a:prstGeom>
          </p:spPr>
        </p:pic>
        <p:pic>
          <p:nvPicPr>
            <p:cNvPr id="11" name="Picture 2" descr="http://www.clipartbest.com/cliparts/xTg/KBa/xTgKBaxLc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643" y="3905835"/>
              <a:ext cx="1984327" cy="2251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45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grama de flujo: proceso 4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7284" y="1962443"/>
            <a:ext cx="11648049" cy="4895557"/>
          </a:xfr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s-PE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puede construir interfaces web de usuario</a:t>
            </a:r>
          </a:p>
          <a:p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una librería de </a:t>
            </a:r>
            <a:r>
              <a:rPr lang="es-PE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código abierto</a:t>
            </a:r>
          </a:p>
          <a:p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 creado por Facebook y esta en constante actualización.</a:t>
            </a:r>
          </a:p>
          <a:p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Trabaja en la parte de la Vista.</a:t>
            </a:r>
          </a:p>
          <a:p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Facilidad de abstraer los componentes del DOM de todo el HTML, utilizando Virtual DOM.</a:t>
            </a:r>
          </a:p>
          <a:p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Librería ligera</a:t>
            </a:r>
          </a:p>
          <a:p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Multiplataforma</a:t>
            </a:r>
          </a:p>
          <a:p>
            <a:pPr marL="0" indent="0" algn="just">
              <a:buNone/>
            </a:pPr>
            <a:endParaRPr lang="es-PE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67285" y="211015"/>
            <a:ext cx="11648049" cy="1308296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s-PE" sz="7200" dirty="0" smtClean="0">
                <a:latin typeface="Arial Black" panose="020B0A04020102020204" pitchFamily="34" charset="0"/>
              </a:rPr>
              <a:t>Conclusiones</a:t>
            </a:r>
            <a:endParaRPr lang="es-PE" sz="7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2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>
                <a:hlinkClick r:id="rId2"/>
              </a:rPr>
              <a:t>http://reactkungfu.com/2015/10/the-difference-between-virtual-dom-and-dom/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020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grama de flujo: proceso 4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4745" y="1575581"/>
            <a:ext cx="11859064" cy="5092505"/>
          </a:xfr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PE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fue creada por </a:t>
            </a:r>
            <a:r>
              <a:rPr lang="es-PE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Jordan</a:t>
            </a: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Walke</a:t>
            </a: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 ingeniero de software en Facebook. Influenciado por XHP, un marco de componentes de HTML para </a:t>
            </a:r>
            <a:r>
              <a:rPr lang="es-PE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PHP. Al </a:t>
            </a: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 se creó para solucionar las necesidades concretas de </a:t>
            </a:r>
            <a:r>
              <a:rPr lang="es-PE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Facebook.Siendo</a:t>
            </a:r>
            <a:r>
              <a:rPr lang="es-PE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final una alternativa de librería </a:t>
            </a:r>
            <a:r>
              <a:rPr lang="es-PE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el desarrollo </a:t>
            </a:r>
            <a:r>
              <a:rPr lang="es-PE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 de lanzamiento: </a:t>
            </a:r>
            <a:r>
              <a:rPr lang="es-PE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2013.</a:t>
            </a:r>
            <a:endParaRPr lang="es-P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s-PE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multiplaforma</a:t>
            </a:r>
            <a:r>
              <a:rPr lang="es-PE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P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Ultima versión: 15.0.1</a:t>
            </a:r>
            <a:endParaRPr lang="es-P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4744" y="182879"/>
            <a:ext cx="11859065" cy="1209823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s-PE" sz="6000" dirty="0">
                <a:latin typeface="Arial Black" panose="020B0A04020102020204" pitchFamily="34" charset="0"/>
              </a:rPr>
              <a:t> </a:t>
            </a:r>
            <a:r>
              <a:rPr lang="es-PE" sz="6000" dirty="0" smtClean="0">
                <a:latin typeface="Arial Black" panose="020B0A04020102020204" pitchFamily="34" charset="0"/>
              </a:rPr>
              <a:t>HISTORIA DE REACTJS</a:t>
            </a:r>
            <a:endParaRPr lang="es-PE" sz="6000" dirty="0">
              <a:latin typeface="Arial Black" panose="020B0A040201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37" y="4350770"/>
            <a:ext cx="3898006" cy="259867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105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grama de flujo: proceso 4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948" y="1561514"/>
            <a:ext cx="11718387" cy="5036234"/>
          </a:xfr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endParaRPr lang="es-P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PE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intenta ayudar a los desarrolladores a construir aplicaciones que usan datos que cambian todo el tiempo. </a:t>
            </a:r>
            <a:endParaRPr lang="es-PE" sz="3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s-P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P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 objetivo es ser sencillo, declarativo y fácil de combinar. 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96948" y="211015"/>
            <a:ext cx="11718387" cy="1139484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s-PE" sz="7200" dirty="0">
                <a:latin typeface="Arial Black" panose="020B0A04020102020204" pitchFamily="34" charset="0"/>
              </a:rPr>
              <a:t>  Objetivo</a:t>
            </a:r>
          </a:p>
        </p:txBody>
      </p:sp>
    </p:spTree>
    <p:extLst>
      <p:ext uri="{BB962C8B-B14F-4D97-AF65-F5344CB8AC3E}">
        <p14:creationId xmlns:p14="http://schemas.microsoft.com/office/powerpoint/2010/main" val="8631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grama de flujo: proceso 4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948" y="1561514"/>
            <a:ext cx="11718387" cy="5036234"/>
          </a:xfr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PE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Ventajas</a:t>
            </a:r>
          </a:p>
          <a:p>
            <a:pPr marL="0" indent="0">
              <a:buNone/>
            </a:pPr>
            <a:endParaRPr lang="es-P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posibilidad de que los componentes conversen </a:t>
            </a:r>
            <a:r>
              <a:rPr lang="es-PE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interaccionen </a:t>
            </a:r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si.</a:t>
            </a:r>
          </a:p>
          <a:p>
            <a:r>
              <a:rPr lang="es-PE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encargará de dar forma a la Vista de nuestro patrón.</a:t>
            </a:r>
          </a:p>
          <a:p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Librería </a:t>
            </a:r>
            <a:r>
              <a:rPr lang="es-PE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ligera</a:t>
            </a:r>
          </a:p>
          <a:p>
            <a:endParaRPr lang="es-PE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PE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Desventajas</a:t>
            </a:r>
          </a:p>
          <a:p>
            <a:pPr marL="0" indent="0">
              <a:buNone/>
            </a:pPr>
            <a:endParaRPr lang="es-P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se encarga de la Vista, no es un </a:t>
            </a:r>
            <a:r>
              <a:rPr lang="es-PE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s-P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MVC.</a:t>
            </a:r>
            <a:endParaRPr lang="es-PE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96948" y="211015"/>
            <a:ext cx="11718387" cy="1139484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s-PE" sz="6000" dirty="0">
                <a:latin typeface="Arial Black" panose="020B0A04020102020204" pitchFamily="34" charset="0"/>
              </a:rPr>
              <a:t>  </a:t>
            </a:r>
            <a:r>
              <a:rPr lang="es-PE" sz="6000" dirty="0" smtClean="0">
                <a:latin typeface="Arial Black" panose="020B0A04020102020204" pitchFamily="34" charset="0"/>
              </a:rPr>
              <a:t>Ventajas Y Desventajas</a:t>
            </a:r>
            <a:endParaRPr lang="es-PE" sz="6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46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grama de flujo: proceso 4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7285" y="1702191"/>
            <a:ext cx="11648049" cy="4895557"/>
          </a:xfr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s-PE" sz="4400" b="1" dirty="0">
                <a:solidFill>
                  <a:srgbClr val="FFFF00"/>
                </a:solidFill>
              </a:rPr>
              <a:t>DOM Virtual</a:t>
            </a:r>
          </a:p>
          <a:p>
            <a:pPr marL="0" indent="0" algn="just">
              <a:buNone/>
            </a:pPr>
            <a:r>
              <a:rPr lang="es-PE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s-PE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mantiene un virtual DOM propio, en lugar de confiar solamente en el DOM del navegador. Esto deja a la biblioteca determinar qué partes del DOM han cambiado comparando contenidos entre la versión nueva y la almacenada en el virtual DOM, y utilizando el resultado para determinar cómo actualizar eficientemente el DOM del navegador.</a:t>
            </a:r>
          </a:p>
          <a:p>
            <a:pPr algn="just"/>
            <a:endParaRPr lang="es-PE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67285" y="211015"/>
            <a:ext cx="11648049" cy="1308296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s-PE" sz="7200" dirty="0">
                <a:latin typeface="Arial Black" panose="020B0A04020102020204" pitchFamily="34" charset="0"/>
              </a:rPr>
              <a:t>CARACTERISTICAS</a:t>
            </a:r>
          </a:p>
        </p:txBody>
      </p:sp>
    </p:spTree>
    <p:extLst>
      <p:ext uri="{BB962C8B-B14F-4D97-AF65-F5344CB8AC3E}">
        <p14:creationId xmlns:p14="http://schemas.microsoft.com/office/powerpoint/2010/main" val="407073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68812" y="1111940"/>
            <a:ext cx="11746523" cy="4963015"/>
            <a:chOff x="267286" y="1449565"/>
            <a:chExt cx="11746523" cy="4963015"/>
          </a:xfrm>
        </p:grpSpPr>
        <p:pic>
          <p:nvPicPr>
            <p:cNvPr id="1026" name="Picture 2" descr="Resultado de imagen para dom reac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" y="1449565"/>
              <a:ext cx="11746523" cy="496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590844" y="2743200"/>
              <a:ext cx="2250831" cy="2110154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APLICACIÓN</a:t>
              </a:r>
            </a:p>
            <a:p>
              <a:pPr algn="ctr"/>
              <a:r>
                <a:rPr lang="es-PE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(APP)</a:t>
              </a: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2982351" y="1885071"/>
              <a:ext cx="1702190" cy="11394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2000" b="1" dirty="0"/>
                <a:t>CONSTRUYE/</a:t>
              </a:r>
            </a:p>
            <a:p>
              <a:pPr algn="ctr"/>
              <a:r>
                <a:rPr lang="es-PE" sz="2000" b="1" dirty="0"/>
                <a:t>MODIFICA</a:t>
              </a: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7399606" y="1885071"/>
              <a:ext cx="1702190" cy="11394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2000" b="1" dirty="0"/>
                <a:t>CONSTRUYE/</a:t>
              </a:r>
            </a:p>
            <a:p>
              <a:pPr algn="ctr"/>
              <a:r>
                <a:rPr lang="es-PE" sz="2000" b="1" dirty="0"/>
                <a:t>MODIFICA</a:t>
              </a: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3165233" y="4696265"/>
              <a:ext cx="1702190" cy="11394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2000" b="1" dirty="0"/>
                <a:t>ENTREGA </a:t>
              </a:r>
            </a:p>
            <a:p>
              <a:pPr algn="ctr"/>
              <a:r>
                <a:rPr lang="es-PE" sz="2000" b="1" dirty="0"/>
                <a:t>EVENTOS</a:t>
              </a: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7399606" y="4696265"/>
              <a:ext cx="1702190" cy="11394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2000" b="1" dirty="0"/>
                <a:t>ENTREGA </a:t>
              </a:r>
            </a:p>
            <a:p>
              <a:pPr algn="ctr"/>
              <a:r>
                <a:rPr lang="es-PE" sz="2000" b="1" dirty="0"/>
                <a:t>EVENTOS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7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378633" y="386741"/>
            <a:ext cx="9481626" cy="6260243"/>
            <a:chOff x="1378633" y="386741"/>
            <a:chExt cx="9481626" cy="6260243"/>
          </a:xfrm>
        </p:grpSpPr>
        <p:pic>
          <p:nvPicPr>
            <p:cNvPr id="2050" name="Picture 2" descr="http://donaldwhyte.co.uk/isomorphic-react-workshop/images/virtual_dom_diff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123" y="386741"/>
              <a:ext cx="9354136" cy="6260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1378633" y="3298813"/>
              <a:ext cx="2504049" cy="436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400" dirty="0">
                  <a:solidFill>
                    <a:schemeClr val="tx1"/>
                  </a:solidFill>
                </a:rPr>
                <a:t>Cambio de estado</a:t>
              </a: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628270" y="3298813"/>
              <a:ext cx="1828800" cy="436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400" dirty="0" err="1">
                  <a:solidFill>
                    <a:schemeClr val="tx1"/>
                  </a:solidFill>
                </a:rPr>
                <a:t>Cálcula</a:t>
              </a:r>
              <a:r>
                <a:rPr lang="es-PE" sz="2400" dirty="0">
                  <a:solidFill>
                    <a:schemeClr val="tx1"/>
                  </a:solidFill>
                </a:rPr>
                <a:t> </a:t>
              </a:r>
              <a:r>
                <a:rPr lang="es-PE" sz="2400" dirty="0" err="1">
                  <a:solidFill>
                    <a:schemeClr val="tx1"/>
                  </a:solidFill>
                </a:rPr>
                <a:t>Diff</a:t>
              </a:r>
              <a:endParaRPr lang="es-PE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566072" y="3298813"/>
              <a:ext cx="2844019" cy="436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400" dirty="0">
                  <a:solidFill>
                    <a:schemeClr val="tx1"/>
                  </a:solidFill>
                </a:rPr>
                <a:t>Vuelve a representar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09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672</TotalTime>
  <Words>773</Words>
  <Application>Microsoft Office PowerPoint</Application>
  <PresentationFormat>Panorámica</PresentationFormat>
  <Paragraphs>120</Paragraphs>
  <Slides>38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REACTJS</vt:lpstr>
      <vt:lpstr> ¿QUE ES REACT.JS?</vt:lpstr>
      <vt:lpstr> HISTORIA DE REACTJS</vt:lpstr>
      <vt:lpstr>  Objetivo</vt:lpstr>
      <vt:lpstr>  Ventajas Y Desventajas</vt:lpstr>
      <vt:lpstr>CARACTERISTICAS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EJEMPLO:  Usando JSX y sin usar la transformación JSX</vt:lpstr>
      <vt:lpstr>INSTALACION: Paso n°1 Instalación de Node.js</vt:lpstr>
      <vt:lpstr>INSTALACION: Paso n°2 Consola de comandos.</vt:lpstr>
      <vt:lpstr>INSTALACION: Webpack</vt:lpstr>
      <vt:lpstr>Paso 1: Ingresamos a la consola de comandos cmd</vt:lpstr>
      <vt:lpstr>Paso 2: Ubicamos la ruta de nuestro proyecto y escribimos el siguiente código: npn i –D webpack 2.2.1  </vt:lpstr>
      <vt:lpstr>Paso 2: Creamos un paquete Jason.js npm init -y</vt:lpstr>
      <vt:lpstr>Verificamos: En este caso estamos utilizamos el editor de texto atom</vt:lpstr>
      <vt:lpstr>Paso 3: Accedemos al bin de node_modules node_modules\.bin\webpack Verificamos node_modules\.bin\webpack –v Compilamos nuestro archivo node_modules\.bin\webpack index.js bundle.js  </vt:lpstr>
      <vt:lpstr>Presentación de PowerPoint</vt:lpstr>
      <vt:lpstr>Presentación de PowerPoint</vt:lpstr>
      <vt:lpstr>Conclusiones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yohn anthony soto</dc:creator>
  <cp:lastModifiedBy>Alumno</cp:lastModifiedBy>
  <cp:revision>85</cp:revision>
  <dcterms:created xsi:type="dcterms:W3CDTF">2017-05-06T20:29:15Z</dcterms:created>
  <dcterms:modified xsi:type="dcterms:W3CDTF">2017-05-11T23:01:49Z</dcterms:modified>
</cp:coreProperties>
</file>